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2808525" cy="30279975"/>
  <p:notesSz cx="6858000" cy="9144000"/>
  <p:defaultTextStyle>
    <a:defPPr>
      <a:defRPr lang="en-US"/>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1348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2151" autoAdjust="0"/>
  </p:normalViewPr>
  <p:slideViewPr>
    <p:cSldViewPr showGuides="1">
      <p:cViewPr varScale="1">
        <p:scale>
          <a:sx n="21" d="100"/>
          <a:sy n="21" d="100"/>
        </p:scale>
        <p:origin x="1397" y="43"/>
      </p:cViewPr>
      <p:guideLst>
        <p:guide orient="horz" pos="9537"/>
        <p:guide pos="1348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EA0EB7-EA78-EB41-B42E-2D848BB2BEE7}" type="datetimeFigureOut">
              <a:rPr lang="en-US" smtClean="0"/>
              <a:pPr/>
              <a:t>10/4/2021</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CB2511-5521-0747-BE55-7D43A56C7B95}" type="slidenum">
              <a:rPr lang="en-US" smtClean="0"/>
              <a:pPr/>
              <a:t>‹#›</a:t>
            </a:fld>
            <a:endParaRPr lang="en-US"/>
          </a:p>
        </p:txBody>
      </p:sp>
    </p:spTree>
    <p:extLst>
      <p:ext uri="{BB962C8B-B14F-4D97-AF65-F5344CB8AC3E}">
        <p14:creationId xmlns:p14="http://schemas.microsoft.com/office/powerpoint/2010/main" val="23872313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CB2511-5521-0747-BE55-7D43A56C7B95}" type="slidenum">
              <a:rPr lang="en-US" smtClean="0"/>
              <a:pPr/>
              <a:t>1</a:t>
            </a:fld>
            <a:endParaRPr lang="en-US"/>
          </a:p>
        </p:txBody>
      </p:sp>
    </p:spTree>
    <p:extLst>
      <p:ext uri="{BB962C8B-B14F-4D97-AF65-F5344CB8AC3E}">
        <p14:creationId xmlns:p14="http://schemas.microsoft.com/office/powerpoint/2010/main" val="2715210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640" y="9406420"/>
            <a:ext cx="36387246" cy="6490569"/>
          </a:xfrm>
        </p:spPr>
        <p:txBody>
          <a:bodyPr/>
          <a:lstStyle/>
          <a:p>
            <a:r>
              <a:rPr lang="en-US"/>
              <a:t>Click to edit Master title style</a:t>
            </a:r>
            <a:endParaRPr lang="en-GB"/>
          </a:p>
        </p:txBody>
      </p:sp>
      <p:sp>
        <p:nvSpPr>
          <p:cNvPr id="3" name="Subtitle 2"/>
          <p:cNvSpPr>
            <a:spLocks noGrp="1"/>
          </p:cNvSpPr>
          <p:nvPr>
            <p:ph type="subTitle" idx="1"/>
          </p:nvPr>
        </p:nvSpPr>
        <p:spPr>
          <a:xfrm>
            <a:off x="6421279" y="17158652"/>
            <a:ext cx="29965968" cy="7738216"/>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336337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1833518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81579" y="19457690"/>
            <a:ext cx="36387246" cy="6013939"/>
          </a:xfrm>
        </p:spPr>
        <p:txBody>
          <a:bodyPr anchor="t"/>
          <a:lstStyle>
            <a:lvl1pPr algn="l">
              <a:defRPr sz="18300" b="1" cap="all"/>
            </a:lvl1pPr>
          </a:lstStyle>
          <a:p>
            <a:r>
              <a:rPr lang="en-US"/>
              <a:t>Click to edit Master title style</a:t>
            </a:r>
            <a:endParaRPr lang="en-GB"/>
          </a:p>
        </p:txBody>
      </p:sp>
      <p:sp>
        <p:nvSpPr>
          <p:cNvPr id="3" name="Text Placeholder 2"/>
          <p:cNvSpPr>
            <a:spLocks noGrp="1"/>
          </p:cNvSpPr>
          <p:nvPr>
            <p:ph type="body" idx="1"/>
          </p:nvPr>
        </p:nvSpPr>
        <p:spPr>
          <a:xfrm>
            <a:off x="3381579" y="12833948"/>
            <a:ext cx="36387246" cy="6623742"/>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79734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018386" y="31198189"/>
            <a:ext cx="89831017" cy="8823248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0562876" y="31198189"/>
            <a:ext cx="89831012" cy="8823248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294669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40426" y="1212603"/>
            <a:ext cx="38527673"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2140426" y="6777950"/>
            <a:ext cx="18914533" cy="282472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en-US"/>
              <a:t>Click to edit Master text styles</a:t>
            </a:r>
          </a:p>
        </p:txBody>
      </p:sp>
      <p:sp>
        <p:nvSpPr>
          <p:cNvPr id="4" name="Content Placeholder 3"/>
          <p:cNvSpPr>
            <a:spLocks noGrp="1"/>
          </p:cNvSpPr>
          <p:nvPr>
            <p:ph sz="half" idx="2"/>
          </p:nvPr>
        </p:nvSpPr>
        <p:spPr>
          <a:xfrm>
            <a:off x="2140426" y="9602677"/>
            <a:ext cx="18914533" cy="17446034"/>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21746138" y="6777950"/>
            <a:ext cx="18921963" cy="282472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en-US"/>
              <a:t>Click to edit Master text styles</a:t>
            </a:r>
          </a:p>
        </p:txBody>
      </p:sp>
      <p:sp>
        <p:nvSpPr>
          <p:cNvPr id="6" name="Content Placeholder 5"/>
          <p:cNvSpPr>
            <a:spLocks noGrp="1"/>
          </p:cNvSpPr>
          <p:nvPr>
            <p:ph sz="quarter" idx="4"/>
          </p:nvPr>
        </p:nvSpPr>
        <p:spPr>
          <a:xfrm>
            <a:off x="21746138" y="9602677"/>
            <a:ext cx="18921963" cy="17446034"/>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313803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446359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3402293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0428" y="1205591"/>
            <a:ext cx="14083710" cy="5130774"/>
          </a:xfrm>
        </p:spPr>
        <p:txBody>
          <a:bodyPr anchor="b"/>
          <a:lstStyle>
            <a:lvl1pPr algn="l">
              <a:defRPr sz="9100" b="1"/>
            </a:lvl1pPr>
          </a:lstStyle>
          <a:p>
            <a:r>
              <a:rPr lang="en-US"/>
              <a:t>Click to edit Master title style</a:t>
            </a:r>
            <a:endParaRPr lang="en-GB"/>
          </a:p>
        </p:txBody>
      </p:sp>
      <p:sp>
        <p:nvSpPr>
          <p:cNvPr id="3" name="Content Placeholder 2"/>
          <p:cNvSpPr>
            <a:spLocks noGrp="1"/>
          </p:cNvSpPr>
          <p:nvPr>
            <p:ph idx="1"/>
          </p:nvPr>
        </p:nvSpPr>
        <p:spPr>
          <a:xfrm>
            <a:off x="16736944" y="1205594"/>
            <a:ext cx="23931155" cy="2584312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2140428" y="6336367"/>
            <a:ext cx="14083710" cy="20712346"/>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425595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771" y="21195982"/>
            <a:ext cx="25685115" cy="2502306"/>
          </a:xfrm>
        </p:spPr>
        <p:txBody>
          <a:bodyPr anchor="b"/>
          <a:lstStyle>
            <a:lvl1pPr algn="l">
              <a:defRPr sz="9100" b="1"/>
            </a:lvl1pPr>
          </a:lstStyle>
          <a:p>
            <a:r>
              <a:rPr lang="en-US"/>
              <a:t>Click to edit Master title style</a:t>
            </a:r>
            <a:endParaRPr lang="en-GB"/>
          </a:p>
        </p:txBody>
      </p:sp>
      <p:sp>
        <p:nvSpPr>
          <p:cNvPr id="3" name="Picture Placeholder 2"/>
          <p:cNvSpPr>
            <a:spLocks noGrp="1"/>
          </p:cNvSpPr>
          <p:nvPr>
            <p:ph type="pic" idx="1"/>
          </p:nvPr>
        </p:nvSpPr>
        <p:spPr>
          <a:xfrm>
            <a:off x="8390771" y="2705572"/>
            <a:ext cx="25685115" cy="18167985"/>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lang="en-GB"/>
          </a:p>
        </p:txBody>
      </p:sp>
      <p:sp>
        <p:nvSpPr>
          <p:cNvPr id="4" name="Text Placeholder 3"/>
          <p:cNvSpPr>
            <a:spLocks noGrp="1"/>
          </p:cNvSpPr>
          <p:nvPr>
            <p:ph type="body" sz="half" idx="2"/>
          </p:nvPr>
        </p:nvSpPr>
        <p:spPr>
          <a:xfrm>
            <a:off x="8390771" y="23698288"/>
            <a:ext cx="25685115" cy="3553689"/>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11281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782952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5303730" y="5355072"/>
            <a:ext cx="45090158" cy="11407560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0018386" y="5355072"/>
            <a:ext cx="134571871" cy="1140756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8906D-52E6-4183-A062-296E0007B679}" type="datetimeFigureOut">
              <a:rPr lang="en-GB" smtClean="0"/>
              <a:pPr/>
              <a:t>04/10/2021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94463C-C53A-455F-9BE3-7D22983F101F}" type="slidenum">
              <a:rPr lang="en-GB" smtClean="0"/>
              <a:pPr/>
              <a:t>‹#›</a:t>
            </a:fld>
            <a:endParaRPr lang="en-GB"/>
          </a:p>
        </p:txBody>
      </p:sp>
    </p:spTree>
    <p:extLst>
      <p:ext uri="{BB962C8B-B14F-4D97-AF65-F5344CB8AC3E}">
        <p14:creationId xmlns:p14="http://schemas.microsoft.com/office/powerpoint/2010/main" val="258707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40426" y="1212603"/>
            <a:ext cx="38527673" cy="5046663"/>
          </a:xfrm>
          <a:prstGeom prst="rect">
            <a:avLst/>
          </a:prstGeom>
        </p:spPr>
        <p:txBody>
          <a:bodyPr vert="horz" lIns="417643" tIns="208822" rIns="417643" bIns="208822"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2140426" y="7065330"/>
            <a:ext cx="38527673" cy="19983384"/>
          </a:xfrm>
          <a:prstGeom prst="rect">
            <a:avLst/>
          </a:prstGeom>
        </p:spPr>
        <p:txBody>
          <a:bodyPr vert="horz" lIns="417643" tIns="208822" rIns="417643" bIns="20882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2140426" y="28065053"/>
            <a:ext cx="9988656" cy="1612128"/>
          </a:xfrm>
          <a:prstGeom prst="rect">
            <a:avLst/>
          </a:prstGeom>
        </p:spPr>
        <p:txBody>
          <a:bodyPr vert="horz" lIns="417643" tIns="208822" rIns="417643" bIns="208822" rtlCol="0" anchor="ctr"/>
          <a:lstStyle>
            <a:lvl1pPr algn="l">
              <a:defRPr sz="5500">
                <a:solidFill>
                  <a:schemeClr val="tx1">
                    <a:tint val="75000"/>
                  </a:schemeClr>
                </a:solidFill>
              </a:defRPr>
            </a:lvl1pPr>
          </a:lstStyle>
          <a:p>
            <a:fld id="{9D78906D-52E6-4183-A062-296E0007B679}" type="datetimeFigureOut">
              <a:rPr lang="en-GB" smtClean="0"/>
              <a:pPr/>
              <a:t>04/10/2021</a:t>
            </a:fld>
            <a:endParaRPr lang="en-GB"/>
          </a:p>
        </p:txBody>
      </p:sp>
      <p:sp>
        <p:nvSpPr>
          <p:cNvPr id="5" name="Footer Placeholder 4"/>
          <p:cNvSpPr>
            <a:spLocks noGrp="1"/>
          </p:cNvSpPr>
          <p:nvPr>
            <p:ph type="ftr" sz="quarter" idx="3"/>
          </p:nvPr>
        </p:nvSpPr>
        <p:spPr>
          <a:xfrm>
            <a:off x="14626246" y="28065053"/>
            <a:ext cx="13556033" cy="1612128"/>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679443" y="28065053"/>
            <a:ext cx="9988656" cy="1612128"/>
          </a:xfrm>
          <a:prstGeom prst="rect">
            <a:avLst/>
          </a:prstGeom>
        </p:spPr>
        <p:txBody>
          <a:bodyPr vert="horz" lIns="417643" tIns="208822" rIns="417643" bIns="208822" rtlCol="0" anchor="ctr"/>
          <a:lstStyle>
            <a:lvl1pPr algn="r">
              <a:defRPr sz="5500">
                <a:solidFill>
                  <a:schemeClr val="tx1">
                    <a:tint val="75000"/>
                  </a:schemeClr>
                </a:solidFill>
              </a:defRPr>
            </a:lvl1pPr>
          </a:lstStyle>
          <a:p>
            <a:fld id="{E194463C-C53A-455F-9BE3-7D22983F101F}" type="slidenum">
              <a:rPr lang="en-GB" smtClean="0"/>
              <a:pPr/>
              <a:t>‹#›</a:t>
            </a:fld>
            <a:endParaRPr lang="en-GB"/>
          </a:p>
        </p:txBody>
      </p:sp>
    </p:spTree>
    <p:extLst>
      <p:ext uri="{BB962C8B-B14F-4D97-AF65-F5344CB8AC3E}">
        <p14:creationId xmlns:p14="http://schemas.microsoft.com/office/powerpoint/2010/main" val="2454609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431" rtl="0" eaLnBrk="1" latinLnBrk="0" hangingPunct="1">
        <a:spcBef>
          <a:spcPct val="0"/>
        </a:spcBef>
        <a:buNone/>
        <a:defRPr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en-US"/>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3701"/>
            <a:ext cx="42808525" cy="3046988"/>
          </a:xfrm>
          <a:prstGeom prst="rect">
            <a:avLst/>
          </a:prstGeom>
          <a:noFill/>
        </p:spPr>
        <p:txBody>
          <a:bodyPr wrap="square" rtlCol="0">
            <a:spAutoFit/>
          </a:bodyPr>
          <a:lstStyle/>
          <a:p>
            <a:pPr algn="ctr"/>
            <a:r>
              <a:rPr lang="en-GB" sz="6000" dirty="0">
                <a:latin typeface="Trebuchet MS" panose="020B0603020202020204" pitchFamily="34" charset="0"/>
              </a:rPr>
              <a:t>Implementation of a Computer Guided Consultation (intelligent clinical decision support system software) for COPD patients in NHS Bedfordshire: evaluation of clinical and health economic benefits</a:t>
            </a:r>
          </a:p>
          <a:p>
            <a:r>
              <a:rPr lang="en-GB" sz="7200" dirty="0">
                <a:latin typeface="Trebuchet MS" panose="020B0603020202020204" pitchFamily="34" charset="0"/>
              </a:rPr>
              <a:t> </a:t>
            </a:r>
          </a:p>
        </p:txBody>
      </p:sp>
      <p:sp>
        <p:nvSpPr>
          <p:cNvPr id="6" name="Rectangle 5"/>
          <p:cNvSpPr/>
          <p:nvPr/>
        </p:nvSpPr>
        <p:spPr>
          <a:xfrm>
            <a:off x="-68263" y="6137169"/>
            <a:ext cx="42808525" cy="2470001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200" dirty="0">
              <a:latin typeface="Trebuchet MS" panose="020B0603020202020204" pitchFamily="34" charset="0"/>
            </a:endParaRPr>
          </a:p>
        </p:txBody>
      </p:sp>
      <p:sp>
        <p:nvSpPr>
          <p:cNvPr id="7" name="Rectangle 6"/>
          <p:cNvSpPr/>
          <p:nvPr/>
        </p:nvSpPr>
        <p:spPr>
          <a:xfrm>
            <a:off x="0" y="5360491"/>
            <a:ext cx="42808525" cy="864096"/>
          </a:xfrm>
          <a:prstGeom prst="rect">
            <a:avLst/>
          </a:prstGeom>
          <a:gradFill>
            <a:gsLst>
              <a:gs pos="0">
                <a:srgbClr val="FF0000"/>
              </a:gs>
              <a:gs pos="25000">
                <a:srgbClr val="21D6E0"/>
              </a:gs>
              <a:gs pos="75000">
                <a:srgbClr val="0087E6"/>
              </a:gs>
              <a:gs pos="100000">
                <a:srgbClr val="005CBF"/>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rebuchet MS" panose="020B0603020202020204" pitchFamily="34" charset="0"/>
            </a:endParaRPr>
          </a:p>
        </p:txBody>
      </p:sp>
      <p:sp>
        <p:nvSpPr>
          <p:cNvPr id="11" name="TextBox 10"/>
          <p:cNvSpPr txBox="1"/>
          <p:nvPr/>
        </p:nvSpPr>
        <p:spPr>
          <a:xfrm>
            <a:off x="8154790" y="2278425"/>
            <a:ext cx="26066896" cy="1938992"/>
          </a:xfrm>
          <a:prstGeom prst="rect">
            <a:avLst/>
          </a:prstGeom>
          <a:noFill/>
        </p:spPr>
        <p:txBody>
          <a:bodyPr wrap="square" rtlCol="0">
            <a:spAutoFit/>
          </a:bodyPr>
          <a:lstStyle/>
          <a:p>
            <a:pPr algn="ctr"/>
            <a:r>
              <a:rPr lang="en-GB" sz="3200" dirty="0">
                <a:latin typeface="Trebuchet MS" panose="020B0603020202020204" pitchFamily="34" charset="0"/>
              </a:rPr>
              <a:t>Biswajit Chakrabarti1&amp;2, Mike Pearson1&amp;2, Eddie McKnight2, Lisa Davies1&amp;2, Phil England2, Louise Reed2, Kim Sergeant2, Robert Angus1&amp;2</a:t>
            </a:r>
          </a:p>
          <a:p>
            <a:pPr algn="ctr"/>
            <a:endParaRPr lang="en-GB" sz="3200" dirty="0">
              <a:latin typeface="Trebuchet MS" panose="020B0603020202020204" pitchFamily="34" charset="0"/>
            </a:endParaRPr>
          </a:p>
          <a:p>
            <a:pPr algn="ctr"/>
            <a:r>
              <a:rPr lang="en-GB" sz="2800" dirty="0">
                <a:latin typeface="Trebuchet MS" panose="020B0603020202020204" pitchFamily="34" charset="0"/>
              </a:rPr>
              <a:t>1.University Hospital Aintree, Liverpool University Hospitals NHS Foundation Trust.       2.Lunghealth Ltd</a:t>
            </a:r>
          </a:p>
          <a:p>
            <a:pPr lvl="0" algn="ctr"/>
            <a:r>
              <a:rPr lang="en-GB" sz="2800" b="1" dirty="0">
                <a:latin typeface="Trebuchet MS" panose="020B0603020202020204" pitchFamily="34" charset="0"/>
              </a:rPr>
              <a:t>Correspondence: </a:t>
            </a:r>
            <a:r>
              <a:rPr lang="en-GB" sz="2800" b="1" dirty="0" err="1">
                <a:latin typeface="Trebuchet MS" panose="020B0603020202020204" pitchFamily="34" charset="0"/>
              </a:rPr>
              <a:t>biz@doctors.org.uk</a:t>
            </a:r>
            <a:endParaRPr lang="en-GB" sz="2800" b="1" dirty="0">
              <a:latin typeface="Trebuchet MS" panose="020B0603020202020204" pitchFamily="34" charset="0"/>
            </a:endParaRPr>
          </a:p>
        </p:txBody>
      </p:sp>
      <p:sp>
        <p:nvSpPr>
          <p:cNvPr id="12" name="TextBox 11"/>
          <p:cNvSpPr txBox="1"/>
          <p:nvPr/>
        </p:nvSpPr>
        <p:spPr>
          <a:xfrm>
            <a:off x="809974" y="6427019"/>
            <a:ext cx="8928993" cy="1200329"/>
          </a:xfrm>
          <a:prstGeom prst="rect">
            <a:avLst/>
          </a:prstGeom>
          <a:solidFill>
            <a:schemeClr val="tx2">
              <a:lumMod val="75000"/>
            </a:schemeClr>
          </a:solidFill>
        </p:spPr>
        <p:txBody>
          <a:bodyPr wrap="square" rtlCol="0">
            <a:spAutoFit/>
          </a:bodyPr>
          <a:lstStyle/>
          <a:p>
            <a:pPr algn="ctr"/>
            <a:r>
              <a:rPr lang="en-GB" sz="7200" dirty="0">
                <a:solidFill>
                  <a:schemeClr val="bg1"/>
                </a:solidFill>
                <a:latin typeface="Trebuchet MS" panose="020B0603020202020204" pitchFamily="34" charset="0"/>
              </a:rPr>
              <a:t>Background</a:t>
            </a:r>
          </a:p>
        </p:txBody>
      </p:sp>
      <p:sp>
        <p:nvSpPr>
          <p:cNvPr id="13" name="TextBox 12"/>
          <p:cNvSpPr txBox="1"/>
          <p:nvPr/>
        </p:nvSpPr>
        <p:spPr>
          <a:xfrm>
            <a:off x="881982" y="15520987"/>
            <a:ext cx="8892124" cy="1200329"/>
          </a:xfrm>
          <a:prstGeom prst="rect">
            <a:avLst/>
          </a:prstGeom>
          <a:solidFill>
            <a:schemeClr val="tx2">
              <a:lumMod val="75000"/>
            </a:schemeClr>
          </a:solidFill>
        </p:spPr>
        <p:txBody>
          <a:bodyPr wrap="square" rtlCol="0">
            <a:spAutoFit/>
          </a:bodyPr>
          <a:lstStyle/>
          <a:p>
            <a:pPr algn="ctr"/>
            <a:r>
              <a:rPr lang="en-GB" sz="7200" dirty="0">
                <a:solidFill>
                  <a:schemeClr val="bg1"/>
                </a:solidFill>
                <a:latin typeface="Trebuchet MS" panose="020B0603020202020204" pitchFamily="34" charset="0"/>
              </a:rPr>
              <a:t>Methodology</a:t>
            </a:r>
          </a:p>
        </p:txBody>
      </p:sp>
      <p:sp>
        <p:nvSpPr>
          <p:cNvPr id="14" name="TextBox 13"/>
          <p:cNvSpPr txBox="1"/>
          <p:nvPr/>
        </p:nvSpPr>
        <p:spPr>
          <a:xfrm>
            <a:off x="10243022" y="6427019"/>
            <a:ext cx="21890432" cy="1200329"/>
          </a:xfrm>
          <a:prstGeom prst="rect">
            <a:avLst/>
          </a:prstGeom>
          <a:solidFill>
            <a:schemeClr val="tx2">
              <a:lumMod val="75000"/>
            </a:schemeClr>
          </a:solidFill>
        </p:spPr>
        <p:txBody>
          <a:bodyPr wrap="square" rtlCol="0">
            <a:spAutoFit/>
          </a:bodyPr>
          <a:lstStyle/>
          <a:p>
            <a:pPr algn="ctr"/>
            <a:r>
              <a:rPr lang="en-GB" sz="7200" dirty="0">
                <a:solidFill>
                  <a:schemeClr val="bg1"/>
                </a:solidFill>
                <a:latin typeface="Trebuchet MS" panose="020B0603020202020204" pitchFamily="34" charset="0"/>
              </a:rPr>
              <a:t>Results</a:t>
            </a:r>
          </a:p>
        </p:txBody>
      </p:sp>
      <p:sp>
        <p:nvSpPr>
          <p:cNvPr id="15" name="TextBox 14"/>
          <p:cNvSpPr txBox="1"/>
          <p:nvPr/>
        </p:nvSpPr>
        <p:spPr>
          <a:xfrm>
            <a:off x="32493494" y="6499027"/>
            <a:ext cx="9433047" cy="3416320"/>
          </a:xfrm>
          <a:prstGeom prst="rect">
            <a:avLst/>
          </a:prstGeom>
          <a:solidFill>
            <a:schemeClr val="tx2">
              <a:lumMod val="75000"/>
            </a:schemeClr>
          </a:solidFill>
        </p:spPr>
        <p:txBody>
          <a:bodyPr wrap="square" rtlCol="0">
            <a:spAutoFit/>
          </a:bodyPr>
          <a:lstStyle/>
          <a:p>
            <a:pPr algn="ctr"/>
            <a:r>
              <a:rPr lang="en-GB" sz="7200" dirty="0">
                <a:solidFill>
                  <a:schemeClr val="bg1"/>
                </a:solidFill>
                <a:latin typeface="Trebuchet MS" panose="020B0603020202020204" pitchFamily="34" charset="0"/>
              </a:rPr>
              <a:t>Key points of the </a:t>
            </a:r>
            <a:r>
              <a:rPr lang="en-GB" sz="7200" dirty="0" err="1">
                <a:solidFill>
                  <a:schemeClr val="bg1"/>
                </a:solidFill>
                <a:latin typeface="Trebuchet MS" panose="020B0603020202020204" pitchFamily="34" charset="0"/>
              </a:rPr>
              <a:t>Lunghealth</a:t>
            </a:r>
            <a:r>
              <a:rPr lang="en-GB" sz="7200" dirty="0">
                <a:solidFill>
                  <a:schemeClr val="bg1"/>
                </a:solidFill>
                <a:latin typeface="Trebuchet MS" panose="020B0603020202020204" pitchFamily="34" charset="0"/>
              </a:rPr>
              <a:t> Guided Consultation</a:t>
            </a:r>
          </a:p>
        </p:txBody>
      </p:sp>
      <p:sp>
        <p:nvSpPr>
          <p:cNvPr id="17" name="Rectangle 16"/>
          <p:cNvSpPr/>
          <p:nvPr/>
        </p:nvSpPr>
        <p:spPr>
          <a:xfrm>
            <a:off x="830262" y="17044987"/>
            <a:ext cx="8892122" cy="132349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altLang="en-US" sz="3200" b="1" dirty="0">
              <a:solidFill>
                <a:srgbClr val="515151"/>
              </a:solidFill>
              <a:latin typeface="Arial" pitchFamily="34" charset="0"/>
              <a:cs typeface="Arial" pitchFamily="34" charset="0"/>
            </a:endParaRPr>
          </a:p>
          <a:p>
            <a:r>
              <a:rPr lang="en-GB" altLang="en-US" sz="3200" b="1" dirty="0">
                <a:solidFill>
                  <a:srgbClr val="515151"/>
                </a:solidFill>
                <a:latin typeface="Arial" pitchFamily="34" charset="0"/>
                <a:cs typeface="Arial" pitchFamily="34" charset="0"/>
              </a:rPr>
              <a:t>The </a:t>
            </a:r>
            <a:r>
              <a:rPr lang="en-GB" altLang="en-US" sz="3200" b="1" dirty="0" err="1">
                <a:solidFill>
                  <a:srgbClr val="515151"/>
                </a:solidFill>
                <a:latin typeface="Arial" pitchFamily="34" charset="0"/>
                <a:cs typeface="Arial" pitchFamily="34" charset="0"/>
              </a:rPr>
              <a:t>Lunghealth</a:t>
            </a:r>
            <a:r>
              <a:rPr lang="en-GB" altLang="en-US" sz="3200" b="1" dirty="0">
                <a:solidFill>
                  <a:srgbClr val="515151"/>
                </a:solidFill>
                <a:latin typeface="Arial" pitchFamily="34" charset="0"/>
                <a:cs typeface="Arial" pitchFamily="34" charset="0"/>
              </a:rPr>
              <a:t> guided consultation diagnoses COPD, grades the disease according to severity which then leads to correct treatment pathways</a:t>
            </a:r>
            <a:endParaRPr lang="en-US" sz="3200" dirty="0">
              <a:solidFill>
                <a:srgbClr val="000000"/>
              </a:solidFill>
              <a:latin typeface="Verdana"/>
            </a:endParaRPr>
          </a:p>
          <a:p>
            <a:pPr marL="571500" indent="-571500">
              <a:buFont typeface="Arial" panose="020B0604020202020204" pitchFamily="34" charset="0"/>
              <a:buChar char="•"/>
            </a:pPr>
            <a:endParaRPr lang="en-US" sz="3200" dirty="0">
              <a:solidFill>
                <a:srgbClr val="000000"/>
              </a:solidFill>
              <a:latin typeface="Verdana"/>
            </a:endParaRPr>
          </a:p>
          <a:p>
            <a:pPr marL="285750" indent="-285750">
              <a:buFont typeface="Arial" panose="020B0604020202020204" pitchFamily="34" charset="0"/>
              <a:buChar char="•"/>
            </a:pPr>
            <a:r>
              <a:rPr lang="en-GB" altLang="en-US" sz="2800" dirty="0">
                <a:solidFill>
                  <a:srgbClr val="000000"/>
                </a:solidFill>
                <a:latin typeface="Arial" pitchFamily="34" charset="0"/>
                <a:cs typeface="Arial" pitchFamily="34" charset="0"/>
              </a:rPr>
              <a:t>4,500 interconnected algorithms </a:t>
            </a:r>
          </a:p>
          <a:p>
            <a:pPr marL="285750" indent="-285750">
              <a:buFont typeface="Arial" panose="020B0604020202020204" pitchFamily="34" charset="0"/>
              <a:buChar char="•"/>
            </a:pPr>
            <a:r>
              <a:rPr lang="en-GB" altLang="en-US" sz="2800" dirty="0">
                <a:solidFill>
                  <a:srgbClr val="000000"/>
                </a:solidFill>
                <a:latin typeface="Arial" pitchFamily="34" charset="0"/>
                <a:cs typeface="Arial" pitchFamily="34" charset="0"/>
              </a:rPr>
              <a:t>Products CE marked and ORCHA/NHS DTAC accredited</a:t>
            </a:r>
          </a:p>
          <a:p>
            <a:endParaRPr lang="en-GB" altLang="en-US" sz="2800" dirty="0">
              <a:solidFill>
                <a:srgbClr val="000000"/>
              </a:solidFill>
              <a:latin typeface="Arial" pitchFamily="34" charset="0"/>
              <a:cs typeface="Arial" pitchFamily="34" charset="0"/>
            </a:endParaRPr>
          </a:p>
          <a:p>
            <a:r>
              <a:rPr lang="en-GB" altLang="en-US" sz="2800" b="1" dirty="0">
                <a:solidFill>
                  <a:srgbClr val="000000"/>
                </a:solidFill>
                <a:latin typeface="Arial" pitchFamily="34" charset="0"/>
                <a:cs typeface="Arial" pitchFamily="34" charset="0"/>
              </a:rPr>
              <a:t>Algorithms for:</a:t>
            </a:r>
          </a:p>
          <a:p>
            <a:pPr>
              <a:buFont typeface="Arial" pitchFamily="34" charset="0"/>
              <a:buChar char="•"/>
            </a:pPr>
            <a:r>
              <a:rPr lang="en-GB" altLang="en-US" sz="2800" dirty="0">
                <a:solidFill>
                  <a:srgbClr val="000000"/>
                </a:solidFill>
                <a:latin typeface="Arial" pitchFamily="34" charset="0"/>
                <a:cs typeface="Arial" pitchFamily="34" charset="0"/>
              </a:rPr>
              <a:t> Treatment interventions</a:t>
            </a:r>
          </a:p>
          <a:p>
            <a:pPr>
              <a:buFont typeface="Arial" pitchFamily="34" charset="0"/>
              <a:buChar char="•"/>
            </a:pPr>
            <a:r>
              <a:rPr lang="en-GB" altLang="en-US" sz="2800" dirty="0">
                <a:solidFill>
                  <a:srgbClr val="000000"/>
                </a:solidFill>
                <a:latin typeface="Arial" pitchFamily="34" charset="0"/>
                <a:cs typeface="Arial" pitchFamily="34" charset="0"/>
              </a:rPr>
              <a:t> Spirometry interpretation</a:t>
            </a:r>
          </a:p>
          <a:p>
            <a:pPr>
              <a:buFont typeface="Arial" pitchFamily="34" charset="0"/>
              <a:buChar char="•"/>
            </a:pPr>
            <a:r>
              <a:rPr lang="en-GB" altLang="en-US" sz="2800" dirty="0">
                <a:solidFill>
                  <a:srgbClr val="000000"/>
                </a:solidFill>
                <a:latin typeface="Arial" pitchFamily="34" charset="0"/>
                <a:cs typeface="Arial" pitchFamily="34" charset="0"/>
              </a:rPr>
              <a:t> Inhaler technique</a:t>
            </a:r>
          </a:p>
          <a:p>
            <a:pPr>
              <a:buFont typeface="Arial" pitchFamily="34" charset="0"/>
              <a:buChar char="•"/>
            </a:pPr>
            <a:r>
              <a:rPr lang="en-GB" altLang="en-US" sz="2800" dirty="0">
                <a:solidFill>
                  <a:srgbClr val="000000"/>
                </a:solidFill>
                <a:latin typeface="Arial" pitchFamily="34" charset="0"/>
                <a:cs typeface="Arial" pitchFamily="34" charset="0"/>
              </a:rPr>
              <a:t> Emergency review</a:t>
            </a:r>
          </a:p>
          <a:p>
            <a:pPr>
              <a:buFont typeface="Arial" pitchFamily="34" charset="0"/>
              <a:buChar char="•"/>
            </a:pPr>
            <a:r>
              <a:rPr lang="en-GB" altLang="en-US" sz="2800" dirty="0">
                <a:solidFill>
                  <a:srgbClr val="000000"/>
                </a:solidFill>
                <a:latin typeface="Arial" pitchFamily="34" charset="0"/>
                <a:cs typeface="Arial" pitchFamily="34" charset="0"/>
              </a:rPr>
              <a:t> Pulmonary Rehab</a:t>
            </a:r>
          </a:p>
          <a:p>
            <a:pPr>
              <a:buFont typeface="Arial" pitchFamily="34" charset="0"/>
              <a:buChar char="•"/>
            </a:pPr>
            <a:r>
              <a:rPr lang="en-GB" altLang="en-US" sz="2800" dirty="0">
                <a:solidFill>
                  <a:srgbClr val="000000"/>
                </a:solidFill>
                <a:latin typeface="Arial" pitchFamily="34" charset="0"/>
                <a:cs typeface="Arial" pitchFamily="34" charset="0"/>
              </a:rPr>
              <a:t> Oxygen Assessment</a:t>
            </a:r>
          </a:p>
          <a:p>
            <a:pPr>
              <a:buFont typeface="Arial" pitchFamily="34" charset="0"/>
              <a:buChar char="•"/>
            </a:pPr>
            <a:r>
              <a:rPr lang="en-GB" altLang="en-US" sz="2800" dirty="0">
                <a:solidFill>
                  <a:srgbClr val="000000"/>
                </a:solidFill>
                <a:latin typeface="Arial" pitchFamily="34" charset="0"/>
                <a:cs typeface="Arial" pitchFamily="34" charset="0"/>
              </a:rPr>
              <a:t> Flu/COVID Vaccinations</a:t>
            </a:r>
          </a:p>
          <a:p>
            <a:pPr>
              <a:buFont typeface="Arial" pitchFamily="34" charset="0"/>
              <a:buChar char="•"/>
            </a:pPr>
            <a:r>
              <a:rPr lang="en-GB" altLang="en-US" sz="2800" dirty="0">
                <a:solidFill>
                  <a:srgbClr val="000000"/>
                </a:solidFill>
                <a:latin typeface="Arial" pitchFamily="34" charset="0"/>
                <a:cs typeface="Arial" pitchFamily="34" charset="0"/>
              </a:rPr>
              <a:t> Smoking Cessation</a:t>
            </a:r>
          </a:p>
          <a:p>
            <a:pPr>
              <a:buFont typeface="Arial" pitchFamily="34" charset="0"/>
              <a:buChar char="•"/>
            </a:pPr>
            <a:r>
              <a:rPr lang="en-GB" altLang="en-US" sz="2800" dirty="0">
                <a:solidFill>
                  <a:srgbClr val="000000"/>
                </a:solidFill>
                <a:latin typeface="Arial" pitchFamily="34" charset="0"/>
                <a:cs typeface="Arial" pitchFamily="34" charset="0"/>
              </a:rPr>
              <a:t> Diagnosis, challenge and </a:t>
            </a:r>
          </a:p>
          <a:p>
            <a:r>
              <a:rPr lang="en-GB" altLang="en-US" sz="2800" dirty="0">
                <a:solidFill>
                  <a:srgbClr val="000000"/>
                </a:solidFill>
                <a:latin typeface="Arial" pitchFamily="34" charset="0"/>
                <a:cs typeface="Arial" pitchFamily="34" charset="0"/>
              </a:rPr>
              <a:t>  confirmation</a:t>
            </a:r>
          </a:p>
          <a:p>
            <a:endParaRPr lang="en-GB" altLang="en-US" sz="2800" dirty="0">
              <a:solidFill>
                <a:srgbClr val="000000"/>
              </a:solidFill>
              <a:latin typeface="Arial" pitchFamily="34" charset="0"/>
              <a:cs typeface="Arial" pitchFamily="34" charset="0"/>
            </a:endParaRPr>
          </a:p>
          <a:p>
            <a:pPr>
              <a:buSzPts val="1400"/>
            </a:pPr>
            <a:r>
              <a:rPr lang="en-US" sz="2800" dirty="0">
                <a:solidFill>
                  <a:srgbClr val="000000"/>
                </a:solidFill>
                <a:latin typeface="Calibri" panose="020F0502020204030204" pitchFamily="34" charset="0"/>
              </a:rPr>
              <a:t>Provides real time patient reporting and practice dashboards</a:t>
            </a:r>
          </a:p>
          <a:p>
            <a:pPr>
              <a:buSzPts val="1400"/>
              <a:buFont typeface="Arial" panose="020B0604020202020204" pitchFamily="34" charset="0"/>
              <a:buChar char="•"/>
            </a:pPr>
            <a:r>
              <a:rPr lang="en-US" sz="2800" dirty="0">
                <a:solidFill>
                  <a:srgbClr val="000000"/>
                </a:solidFill>
                <a:latin typeface="Calibri" panose="020F0502020204030204" pitchFamily="34" charset="0"/>
              </a:rPr>
              <a:t>Sign posts referrals in line with locality resources</a:t>
            </a:r>
          </a:p>
          <a:p>
            <a:pPr>
              <a:buSzPts val="1400"/>
              <a:buFont typeface="Arial" panose="020B0604020202020204" pitchFamily="34" charset="0"/>
              <a:buChar char="•"/>
            </a:pPr>
            <a:r>
              <a:rPr lang="en-US" sz="2800" dirty="0">
                <a:solidFill>
                  <a:srgbClr val="000000"/>
                </a:solidFill>
                <a:latin typeface="Calibri" panose="020F0502020204030204" pitchFamily="34" charset="0"/>
              </a:rPr>
              <a:t>Sign-posts patients who do not have COPD/ASTHMA for further investigation</a:t>
            </a:r>
          </a:p>
          <a:p>
            <a:pPr>
              <a:buSzPts val="1400"/>
              <a:buFont typeface="Arial" panose="020B0604020202020204" pitchFamily="34" charset="0"/>
              <a:buChar char="•"/>
            </a:pPr>
            <a:r>
              <a:rPr lang="en-US" sz="2800" dirty="0">
                <a:solidFill>
                  <a:srgbClr val="000000"/>
                </a:solidFill>
                <a:latin typeface="Calibri" panose="020F0502020204030204" pitchFamily="34" charset="0"/>
              </a:rPr>
              <a:t>Read/Write back integration  with EMIS/ </a:t>
            </a:r>
            <a:r>
              <a:rPr lang="en-US" sz="2800" dirty="0" err="1">
                <a:solidFill>
                  <a:srgbClr val="000000"/>
                </a:solidFill>
                <a:latin typeface="Calibri" panose="020F0502020204030204" pitchFamily="34" charset="0"/>
              </a:rPr>
              <a:t>SystemOne</a:t>
            </a:r>
            <a:endParaRPr lang="en-US" sz="2800" dirty="0">
              <a:solidFill>
                <a:srgbClr val="000000"/>
              </a:solidFill>
              <a:latin typeface="Calibri" panose="020F0502020204030204" pitchFamily="34" charset="0"/>
            </a:endParaRPr>
          </a:p>
          <a:p>
            <a:pPr>
              <a:buSzPts val="1400"/>
              <a:buFont typeface="Arial" panose="020B0604020202020204" pitchFamily="34" charset="0"/>
              <a:buChar char="•"/>
            </a:pPr>
            <a:r>
              <a:rPr lang="en-US" sz="2800" dirty="0">
                <a:solidFill>
                  <a:srgbClr val="000000"/>
                </a:solidFill>
                <a:latin typeface="Calibri" panose="020F0502020204030204" pitchFamily="34" charset="0"/>
              </a:rPr>
              <a:t>Drive prescribing policy and ensures patient follow-up</a:t>
            </a:r>
          </a:p>
          <a:p>
            <a:endParaRPr lang="en-GB" altLang="en-US" sz="2800" dirty="0">
              <a:solidFill>
                <a:srgbClr val="000000"/>
              </a:solidFill>
              <a:latin typeface="Arial" pitchFamily="34" charset="0"/>
              <a:cs typeface="Arial" pitchFamily="34" charset="0"/>
            </a:endParaRPr>
          </a:p>
          <a:p>
            <a:endParaRPr lang="en-GB" altLang="en-US" sz="2800" dirty="0">
              <a:solidFill>
                <a:srgbClr val="000000"/>
              </a:solidFill>
              <a:latin typeface="Arial" pitchFamily="34" charset="0"/>
              <a:cs typeface="Arial" pitchFamily="34" charset="0"/>
            </a:endParaRPr>
          </a:p>
          <a:p>
            <a:pPr marL="571500" indent="-571500">
              <a:buFont typeface="Arial" panose="020B0604020202020204" pitchFamily="34" charset="0"/>
              <a:buChar char="•"/>
            </a:pPr>
            <a:endParaRPr lang="en-GB" sz="2800" dirty="0">
              <a:solidFill>
                <a:schemeClr val="tx1"/>
              </a:solidFill>
              <a:latin typeface="Trebuchet MS" panose="020B0603020202020204" pitchFamily="34" charset="0"/>
            </a:endParaRPr>
          </a:p>
        </p:txBody>
      </p:sp>
      <p:sp>
        <p:nvSpPr>
          <p:cNvPr id="18" name="Rectangle 17"/>
          <p:cNvSpPr/>
          <p:nvPr/>
        </p:nvSpPr>
        <p:spPr>
          <a:xfrm>
            <a:off x="846843" y="8018004"/>
            <a:ext cx="8892124" cy="7274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sz="2800" dirty="0">
              <a:solidFill>
                <a:schemeClr val="tx1"/>
              </a:solidFill>
              <a:latin typeface="Arial"/>
              <a:cs typeface="Arial"/>
            </a:endParaRPr>
          </a:p>
          <a:p>
            <a:r>
              <a:rPr lang="en-US" sz="2800" dirty="0">
                <a:solidFill>
                  <a:schemeClr val="tx1"/>
                </a:solidFill>
                <a:latin typeface="Arial"/>
                <a:cs typeface="Arial"/>
              </a:rPr>
              <a:t>COPD is a common source of morbidity, mortality and healthcare utilization within primary care. </a:t>
            </a:r>
          </a:p>
          <a:p>
            <a:endParaRPr lang="en-US" sz="2800" dirty="0">
              <a:solidFill>
                <a:schemeClr val="tx1"/>
              </a:solidFill>
              <a:latin typeface="Arial"/>
              <a:cs typeface="Arial"/>
            </a:endParaRPr>
          </a:p>
          <a:p>
            <a:r>
              <a:rPr lang="en-US" sz="2800" dirty="0">
                <a:solidFill>
                  <a:schemeClr val="tx1"/>
                </a:solidFill>
                <a:latin typeface="Arial"/>
                <a:cs typeface="Arial"/>
              </a:rPr>
              <a:t>We have previously reported that the approach of a computer guided consultation  in COPD allows consistent delivery of specialist, guideline quality care.</a:t>
            </a:r>
          </a:p>
          <a:p>
            <a:endParaRPr lang="en-US" sz="2800" dirty="0">
              <a:solidFill>
                <a:schemeClr val="tx1"/>
              </a:solidFill>
              <a:latin typeface="Arial"/>
              <a:cs typeface="Arial"/>
            </a:endParaRPr>
          </a:p>
          <a:p>
            <a:r>
              <a:rPr lang="en-US" sz="2800" dirty="0">
                <a:solidFill>
                  <a:schemeClr val="tx1"/>
                </a:solidFill>
                <a:latin typeface="Arial"/>
                <a:cs typeface="Arial"/>
              </a:rPr>
              <a:t>This is even in hands of clinicians with basic disease specific training. </a:t>
            </a:r>
          </a:p>
          <a:p>
            <a:endParaRPr lang="en-US" sz="2800" dirty="0">
              <a:solidFill>
                <a:schemeClr val="tx1"/>
              </a:solidFill>
              <a:latin typeface="Arial"/>
              <a:cs typeface="Arial"/>
            </a:endParaRPr>
          </a:p>
          <a:p>
            <a:r>
              <a:rPr lang="en-US" sz="2800" i="1" dirty="0">
                <a:solidFill>
                  <a:schemeClr val="tx1"/>
                </a:solidFill>
                <a:latin typeface="Arial"/>
                <a:cs typeface="Arial"/>
              </a:rPr>
              <a:t>(</a:t>
            </a:r>
            <a:r>
              <a:rPr lang="en-US" sz="2800" i="1" dirty="0">
                <a:solidFill>
                  <a:schemeClr val="tx1"/>
                </a:solidFill>
              </a:rPr>
              <a:t>Angus RM et al. Feasibility and impact of a computer guided consultation on guideline based management of COPD in general practice. </a:t>
            </a:r>
            <a:r>
              <a:rPr lang="en-US" sz="2800" i="1" dirty="0">
                <a:solidFill>
                  <a:schemeClr val="tx1"/>
                </a:solidFill>
                <a:latin typeface="Arial Narrow"/>
              </a:rPr>
              <a:t>Prim Care </a:t>
            </a:r>
            <a:r>
              <a:rPr lang="en-US" sz="2800" i="1" dirty="0" err="1">
                <a:solidFill>
                  <a:schemeClr val="tx1"/>
                </a:solidFill>
                <a:latin typeface="Arial Narrow"/>
              </a:rPr>
              <a:t>Respir</a:t>
            </a:r>
            <a:r>
              <a:rPr lang="en-US" sz="2800" i="1" dirty="0">
                <a:solidFill>
                  <a:schemeClr val="tx1"/>
                </a:solidFill>
                <a:latin typeface="Arial Narrow"/>
              </a:rPr>
              <a:t> J. 2012 Dec; 21(4): 425-30)</a:t>
            </a:r>
            <a:r>
              <a:rPr lang="en-GB" sz="2800" i="1" dirty="0">
                <a:solidFill>
                  <a:schemeClr val="tx1"/>
                </a:solidFill>
                <a:latin typeface="Arial Narrow"/>
              </a:rPr>
              <a:t> </a:t>
            </a:r>
            <a:endParaRPr lang="en-US" sz="2800" i="1" dirty="0">
              <a:solidFill>
                <a:schemeClr val="tx1"/>
              </a:solidFill>
              <a:latin typeface="Arial Narrow"/>
              <a:cs typeface="Arial"/>
            </a:endParaRPr>
          </a:p>
          <a:p>
            <a:endParaRPr lang="en-US" sz="2800" dirty="0">
              <a:solidFill>
                <a:schemeClr val="tx1"/>
              </a:solidFill>
              <a:latin typeface="Arial"/>
              <a:cs typeface="Arial"/>
            </a:endParaRPr>
          </a:p>
          <a:p>
            <a:r>
              <a:rPr lang="en-US" sz="2800" dirty="0">
                <a:solidFill>
                  <a:schemeClr val="tx1"/>
                </a:solidFill>
                <a:latin typeface="Arial"/>
                <a:cs typeface="Arial"/>
              </a:rPr>
              <a:t> </a:t>
            </a:r>
          </a:p>
          <a:p>
            <a:endParaRPr lang="en-GB" sz="2800" dirty="0">
              <a:solidFill>
                <a:schemeClr val="tx1"/>
              </a:solidFill>
              <a:latin typeface="Arial"/>
              <a:cs typeface="Arial"/>
            </a:endParaRPr>
          </a:p>
        </p:txBody>
      </p:sp>
      <p:sp>
        <p:nvSpPr>
          <p:cNvPr id="19" name="Rectangle 18"/>
          <p:cNvSpPr/>
          <p:nvPr/>
        </p:nvSpPr>
        <p:spPr>
          <a:xfrm>
            <a:off x="10355262" y="8420163"/>
            <a:ext cx="20955000" cy="218836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685800" indent="-685800">
              <a:buFont typeface="Arial" panose="020B0604020202020204" pitchFamily="34" charset="0"/>
              <a:buChar char="•"/>
            </a:pPr>
            <a:endParaRPr lang="en-US" sz="2000" dirty="0">
              <a:solidFill>
                <a:schemeClr val="tx1"/>
              </a:solidFill>
              <a:latin typeface="Trebuchet MS" panose="020B0603020202020204" pitchFamily="34" charset="0"/>
            </a:endParaRPr>
          </a:p>
          <a:p>
            <a:pPr marL="685800" indent="-685800">
              <a:buFont typeface="Arial" panose="020B0604020202020204" pitchFamily="34" charset="0"/>
              <a:buChar char="•"/>
            </a:pPr>
            <a:r>
              <a:rPr lang="en-US" sz="3200" dirty="0">
                <a:solidFill>
                  <a:srgbClr val="000000"/>
                </a:solidFill>
                <a:latin typeface="Verdana"/>
              </a:rPr>
              <a:t>847 patients on the COPD register in NHS Bedfordshire CCG were reviewed using the COPD computer guided consultation across 17 practices from March 2019-March 2020 comprising 19% of the COPD population in NHS Bedfordshire.</a:t>
            </a:r>
          </a:p>
          <a:p>
            <a:pPr marL="685800" indent="-685800">
              <a:buFont typeface="Arial" panose="020B0604020202020204" pitchFamily="34" charset="0"/>
              <a:buChar char="•"/>
            </a:pPr>
            <a:r>
              <a:rPr lang="en-US" sz="3200" dirty="0">
                <a:solidFill>
                  <a:srgbClr val="000000"/>
                </a:solidFill>
                <a:latin typeface="Verdana"/>
              </a:rPr>
              <a:t> </a:t>
            </a:r>
          </a:p>
          <a:p>
            <a:pPr marL="685800" indent="-685800">
              <a:buFont typeface="Arial" panose="020B0604020202020204" pitchFamily="34" charset="0"/>
              <a:buChar char="•"/>
            </a:pPr>
            <a:endParaRPr lang="en-US" sz="3200" dirty="0">
              <a:solidFill>
                <a:srgbClr val="000000"/>
              </a:solidFill>
              <a:latin typeface="Verdana"/>
            </a:endParaRPr>
          </a:p>
          <a:p>
            <a:pPr marL="685800" indent="-685800">
              <a:buFont typeface="Arial" panose="020B0604020202020204" pitchFamily="34" charset="0"/>
              <a:buChar char="•"/>
            </a:pPr>
            <a:endParaRPr lang="en-US" sz="3200" dirty="0">
              <a:solidFill>
                <a:srgbClr val="000000"/>
              </a:solidFill>
              <a:latin typeface="Verdana"/>
            </a:endParaRPr>
          </a:p>
          <a:p>
            <a:pPr marL="685800" indent="-685800">
              <a:buFont typeface="Arial" panose="020B0604020202020204" pitchFamily="34" charset="0"/>
              <a:buChar char="•"/>
            </a:pPr>
            <a:endParaRPr lang="en-US" sz="3200" dirty="0">
              <a:solidFill>
                <a:srgbClr val="000000"/>
              </a:solidFill>
              <a:latin typeface="Verdana"/>
            </a:endParaRPr>
          </a:p>
          <a:p>
            <a:endParaRPr lang="en-US" sz="3200" dirty="0">
              <a:solidFill>
                <a:srgbClr val="000000"/>
              </a:solidFill>
              <a:latin typeface="Verdana"/>
            </a:endParaRPr>
          </a:p>
          <a:p>
            <a:pPr marL="685800" indent="-685800">
              <a:buFont typeface="Arial" panose="020B0604020202020204" pitchFamily="34" charset="0"/>
              <a:buChar char="•"/>
            </a:pPr>
            <a:endParaRPr lang="en-US" sz="3200" dirty="0">
              <a:solidFill>
                <a:srgbClr val="000000"/>
              </a:solidFill>
              <a:latin typeface="Verdana"/>
            </a:endParaRPr>
          </a:p>
          <a:p>
            <a:pPr marL="685800" indent="-685800">
              <a:buFont typeface="Arial" panose="020B0604020202020204" pitchFamily="34" charset="0"/>
              <a:buChar char="•"/>
            </a:pPr>
            <a:endParaRPr lang="en-US" sz="3200" dirty="0">
              <a:solidFill>
                <a:srgbClr val="000000"/>
              </a:solidFill>
              <a:latin typeface="Verdana"/>
            </a:endParaRPr>
          </a:p>
          <a:p>
            <a:endParaRPr lang="en-US" sz="3200" dirty="0">
              <a:solidFill>
                <a:srgbClr val="000000"/>
              </a:solidFill>
              <a:latin typeface="Verdana"/>
            </a:endParaRPr>
          </a:p>
        </p:txBody>
      </p:sp>
      <p:sp>
        <p:nvSpPr>
          <p:cNvPr id="20" name="Rectangle 19"/>
          <p:cNvSpPr/>
          <p:nvPr/>
        </p:nvSpPr>
        <p:spPr>
          <a:xfrm>
            <a:off x="31839807" y="24919485"/>
            <a:ext cx="10370909" cy="53604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solidFill>
                <a:srgbClr val="000000"/>
              </a:solidFill>
              <a:latin typeface="Verdana"/>
              <a:cs typeface="Verdana"/>
            </a:endParaRPr>
          </a:p>
          <a:p>
            <a:endParaRPr lang="en-US" sz="2800" dirty="0">
              <a:solidFill>
                <a:srgbClr val="000000"/>
              </a:solidFill>
              <a:latin typeface="Verdana"/>
              <a:cs typeface="Verdana"/>
            </a:endParaRPr>
          </a:p>
          <a:p>
            <a:r>
              <a:rPr lang="en-US" sz="2800" dirty="0">
                <a:solidFill>
                  <a:srgbClr val="000000"/>
                </a:solidFill>
                <a:latin typeface="Verdana"/>
                <a:cs typeface="Verdana"/>
              </a:rPr>
              <a:t>The use of a computer guided consultation (intelligent clinical decision support system) in the review of patients on the COPD register conveys significant clinical benefit over and beyond usual care particularly in reducing misdiagnosis and optimization of medicines</a:t>
            </a:r>
          </a:p>
          <a:p>
            <a:endParaRPr lang="en-US" sz="2800" dirty="0">
              <a:solidFill>
                <a:srgbClr val="000000"/>
              </a:solidFill>
              <a:latin typeface="Verdana"/>
              <a:cs typeface="Verdana"/>
            </a:endParaRPr>
          </a:p>
          <a:p>
            <a:r>
              <a:rPr lang="en-US" sz="2800" dirty="0">
                <a:solidFill>
                  <a:srgbClr val="000000"/>
                </a:solidFill>
                <a:latin typeface="Verdana"/>
                <a:cs typeface="Verdana"/>
              </a:rPr>
              <a:t>The use of a computer guided consultation conveys significant health economic benefit estimated to bring a saving of £587,000 across a whole CCG during the first year following implementation </a:t>
            </a:r>
          </a:p>
          <a:p>
            <a:endParaRPr lang="en-US" sz="2800" dirty="0">
              <a:solidFill>
                <a:srgbClr val="000000"/>
              </a:solidFill>
              <a:latin typeface="Verdana"/>
              <a:cs typeface="Verdana"/>
            </a:endParaRPr>
          </a:p>
          <a:p>
            <a:endParaRPr lang="en-US" sz="2800" dirty="0">
              <a:solidFill>
                <a:srgbClr val="000000"/>
              </a:solidFill>
              <a:latin typeface="Verdana"/>
              <a:cs typeface="Verdana"/>
            </a:endParaRPr>
          </a:p>
          <a:p>
            <a:endParaRPr lang="en-US" sz="2800" dirty="0">
              <a:solidFill>
                <a:srgbClr val="000000"/>
              </a:solidFill>
              <a:latin typeface="Verdana"/>
              <a:cs typeface="Verdana"/>
            </a:endParaRPr>
          </a:p>
        </p:txBody>
      </p:sp>
      <p:sp>
        <p:nvSpPr>
          <p:cNvPr id="21" name="Rectangle 20"/>
          <p:cNvSpPr/>
          <p:nvPr/>
        </p:nvSpPr>
        <p:spPr>
          <a:xfrm>
            <a:off x="31831761" y="10189786"/>
            <a:ext cx="10527501" cy="1315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80000"/>
              </a:lnSpc>
              <a:buClr>
                <a:srgbClr val="72BFC5"/>
              </a:buClr>
            </a:pPr>
            <a:r>
              <a:rPr lang="en-GB" sz="1800" dirty="0">
                <a:latin typeface="Arial" charset="0"/>
                <a:ea typeface="ＭＳ Ｐゴシック" charset="0"/>
              </a:rPr>
              <a:t>Consideration of appropriate investigations</a:t>
            </a:r>
          </a:p>
          <a:p>
            <a:pPr marL="342900" lvl="0" indent="-228600" defTabSz="914400">
              <a:lnSpc>
                <a:spcPct val="80000"/>
              </a:lnSpc>
              <a:spcBef>
                <a:spcPct val="20000"/>
              </a:spcBef>
              <a:buClr>
                <a:srgbClr val="72BFC5"/>
              </a:buClr>
              <a:buFont typeface="Arial" charset="0"/>
              <a:buChar char="•"/>
            </a:pPr>
            <a:r>
              <a:rPr lang="en-GB" sz="2800" dirty="0">
                <a:solidFill>
                  <a:schemeClr val="tx1"/>
                </a:solidFill>
                <a:latin typeface="Arial" charset="0"/>
                <a:ea typeface="ＭＳ Ｐゴシック" charset="0"/>
                <a:cs typeface="ＭＳ Ｐゴシック" charset="0"/>
              </a:rPr>
              <a:t>Designed to guide staff to work to consistent guideline level standards in COPD diagnosis and management</a:t>
            </a:r>
          </a:p>
          <a:p>
            <a:pPr marL="342900" lvl="0" indent="-228600" defTabSz="914400">
              <a:lnSpc>
                <a:spcPct val="80000"/>
              </a:lnSpc>
              <a:spcBef>
                <a:spcPct val="20000"/>
              </a:spcBef>
              <a:buClr>
                <a:srgbClr val="72BFC5"/>
              </a:buClr>
              <a:buFont typeface="Arial" charset="0"/>
              <a:buChar char="•"/>
            </a:pPr>
            <a:endParaRPr lang="en-GB" sz="2800" dirty="0">
              <a:solidFill>
                <a:schemeClr val="tx1"/>
              </a:solidFill>
              <a:latin typeface="Arial" charset="0"/>
              <a:ea typeface="ＭＳ Ｐゴシック" charset="0"/>
              <a:cs typeface="ＭＳ Ｐゴシック" charset="0"/>
            </a:endParaRPr>
          </a:p>
          <a:p>
            <a:pPr marL="342900" lvl="0" indent="-228600" defTabSz="914400">
              <a:lnSpc>
                <a:spcPct val="80000"/>
              </a:lnSpc>
              <a:spcBef>
                <a:spcPct val="20000"/>
              </a:spcBef>
              <a:buClr>
                <a:srgbClr val="72BFC5"/>
              </a:buClr>
              <a:buFont typeface="Arial" charset="0"/>
              <a:buChar char="•"/>
            </a:pPr>
            <a:r>
              <a:rPr lang="en-GB" sz="2800" dirty="0">
                <a:solidFill>
                  <a:schemeClr val="tx1"/>
                </a:solidFill>
                <a:latin typeface="Arial" charset="0"/>
                <a:ea typeface="ＭＳ Ｐゴシック" charset="0"/>
                <a:cs typeface="ＭＳ Ｐゴシック" charset="0"/>
              </a:rPr>
              <a:t>The software prompts...</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A purposeful history to support a diagnosis of COPD integrating symptoms, history and examination findings</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Interpretation of spirometry in an intelligent manner </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Consideration of appropriate investigations</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Integrates findings and suggests evidence based interventions and therapies based on the staging of COPD and the presence of other appropriate clinical markers</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Use of the guided consultation provides an effective safety net against misdiagnosis whilst prompting the user to consider other potential comorbidities. </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Patients with a confirmed diagnosis receive appropriate management - both pharmacological and non-pharmacological - to achieve optimum disease control and health related quality of life. </a:t>
            </a:r>
          </a:p>
          <a:p>
            <a:pPr marL="868680" lvl="1" indent="-457200" defTabSz="914400">
              <a:lnSpc>
                <a:spcPct val="80000"/>
              </a:lnSpc>
              <a:spcBef>
                <a:spcPct val="20000"/>
              </a:spcBef>
              <a:buClr>
                <a:srgbClr val="72BFC5"/>
              </a:buClr>
              <a:buFont typeface="Wingdings" pitchFamily="2" charset="2"/>
              <a:buChar char="Ø"/>
            </a:pPr>
            <a:r>
              <a:rPr lang="en-GB" sz="2800" dirty="0">
                <a:solidFill>
                  <a:schemeClr val="tx1"/>
                </a:solidFill>
                <a:latin typeface="Arial" charset="0"/>
                <a:ea typeface="ＭＳ Ｐゴシック" charset="0"/>
              </a:rPr>
              <a:t>Patients receive tailored treatments depending upon the severity of their disease, taking into account spirometry, symptoms and exacerbation frequency.</a:t>
            </a:r>
          </a:p>
          <a:p>
            <a:pPr marL="571500" lvl="0" indent="-457200" defTabSz="914400">
              <a:lnSpc>
                <a:spcPct val="80000"/>
              </a:lnSpc>
              <a:spcBef>
                <a:spcPct val="20000"/>
              </a:spcBef>
              <a:buClr>
                <a:srgbClr val="72BFC5"/>
              </a:buClr>
              <a:buFont typeface="Wingdings" pitchFamily="2" charset="2"/>
              <a:buChar char="Ø"/>
            </a:pPr>
            <a:endParaRPr lang="en-GB" sz="2800" dirty="0">
              <a:solidFill>
                <a:schemeClr val="tx1"/>
              </a:solidFill>
              <a:latin typeface="Arial" charset="0"/>
              <a:ea typeface="ＭＳ Ｐゴシック" charset="0"/>
              <a:cs typeface="ＭＳ Ｐゴシック" charset="0"/>
            </a:endParaRPr>
          </a:p>
          <a:p>
            <a:pPr marL="342900" lvl="0" indent="-228600" defTabSz="914400">
              <a:lnSpc>
                <a:spcPct val="80000"/>
              </a:lnSpc>
              <a:spcBef>
                <a:spcPct val="20000"/>
              </a:spcBef>
              <a:buClr>
                <a:srgbClr val="72BFC5"/>
              </a:buClr>
              <a:buFont typeface="Arial" charset="0"/>
              <a:buChar char="•"/>
            </a:pPr>
            <a:r>
              <a:rPr lang="en-GB" sz="2800" dirty="0">
                <a:solidFill>
                  <a:schemeClr val="tx1"/>
                </a:solidFill>
                <a:latin typeface="Arial" charset="0"/>
                <a:ea typeface="ＭＳ Ｐゴシック" charset="0"/>
                <a:cs typeface="ＭＳ Ｐゴシック" charset="0"/>
              </a:rPr>
              <a:t>The software does not make decisions – it suggests therapeutic interventions or further medical referral while leaving it open for the clinician to make the final choice as appropriate</a:t>
            </a:r>
          </a:p>
          <a:p>
            <a:pPr marL="342900" lvl="0" indent="-228600" defTabSz="914400">
              <a:lnSpc>
                <a:spcPct val="80000"/>
              </a:lnSpc>
              <a:spcBef>
                <a:spcPct val="20000"/>
              </a:spcBef>
              <a:buClr>
                <a:srgbClr val="72BFC5"/>
              </a:buClr>
              <a:buFont typeface="Arial" charset="0"/>
              <a:buChar char="•"/>
            </a:pPr>
            <a:endParaRPr lang="en-GB" sz="2800" dirty="0">
              <a:solidFill>
                <a:schemeClr val="tx1"/>
              </a:solidFill>
              <a:latin typeface="Arial" charset="0"/>
              <a:ea typeface="ＭＳ Ｐゴシック" charset="0"/>
              <a:cs typeface="ＭＳ Ｐゴシック" charset="0"/>
            </a:endParaRPr>
          </a:p>
          <a:p>
            <a:pPr marL="342900" lvl="0" indent="-228600" defTabSz="914400">
              <a:lnSpc>
                <a:spcPct val="80000"/>
              </a:lnSpc>
              <a:spcBef>
                <a:spcPct val="20000"/>
              </a:spcBef>
              <a:buClr>
                <a:srgbClr val="72BFC5"/>
              </a:buClr>
              <a:buFont typeface="Arial" charset="0"/>
              <a:buChar char="•"/>
            </a:pPr>
            <a:r>
              <a:rPr lang="en-GB" sz="2800" dirty="0">
                <a:solidFill>
                  <a:schemeClr val="tx1"/>
                </a:solidFill>
                <a:latin typeface="Arial" charset="0"/>
                <a:ea typeface="ＭＳ Ｐゴシック" charset="0"/>
                <a:cs typeface="ＭＳ Ｐゴシック" charset="0"/>
              </a:rPr>
              <a:t>All patients have a standardised electronic record of their condition, which can be used for future care both elective and acute. Available inside NHS N3 network, can be operated by nurse, doctor or technician and in primary, intermediate or secondary care</a:t>
            </a:r>
          </a:p>
        </p:txBody>
      </p:sp>
      <p:graphicFrame>
        <p:nvGraphicFramePr>
          <p:cNvPr id="3" name="Table 2"/>
          <p:cNvGraphicFramePr>
            <a:graphicFrameLocks noGrp="1"/>
          </p:cNvGraphicFramePr>
          <p:nvPr>
            <p:extLst>
              <p:ext uri="{D42A27DB-BD31-4B8C-83A1-F6EECF244321}">
                <p14:modId xmlns:p14="http://schemas.microsoft.com/office/powerpoint/2010/main" val="3627297851"/>
              </p:ext>
            </p:extLst>
          </p:nvPr>
        </p:nvGraphicFramePr>
        <p:xfrm>
          <a:off x="11323142" y="11683603"/>
          <a:ext cx="18996520" cy="6858000"/>
        </p:xfrm>
        <a:graphic>
          <a:graphicData uri="http://schemas.openxmlformats.org/drawingml/2006/table">
            <a:tbl>
              <a:tblPr firstRow="1" bandRow="1">
                <a:tableStyleId>{5C22544A-7EE6-4342-B048-85BDC9FD1C3A}</a:tableStyleId>
              </a:tblPr>
              <a:tblGrid>
                <a:gridCol w="18996520">
                  <a:extLst>
                    <a:ext uri="{9D8B030D-6E8A-4147-A177-3AD203B41FA5}">
                      <a16:colId xmlns:a16="http://schemas.microsoft.com/office/drawing/2014/main" val="20000"/>
                    </a:ext>
                  </a:extLst>
                </a:gridCol>
              </a:tblGrid>
              <a:tr h="6242208">
                <a:tc>
                  <a:txBody>
                    <a:bodyPr/>
                    <a:lstStyle/>
                    <a:p>
                      <a:pPr marL="685800" indent="-685800">
                        <a:buFont typeface="Arial" panose="020B0604020202020204" pitchFamily="34" charset="0"/>
                        <a:buChar char="•"/>
                      </a:pPr>
                      <a:endParaRPr lang="en-US" sz="2400" dirty="0">
                        <a:solidFill>
                          <a:schemeClr val="bg1"/>
                        </a:solidFill>
                        <a:latin typeface="Verdana"/>
                      </a:endParaRPr>
                    </a:p>
                    <a:p>
                      <a:pPr marL="0" indent="0">
                        <a:buFont typeface="Arial" panose="020B0604020202020204" pitchFamily="34" charset="0"/>
                        <a:buNone/>
                      </a:pPr>
                      <a:r>
                        <a:rPr lang="en-US" sz="2800" b="1" dirty="0">
                          <a:solidFill>
                            <a:schemeClr val="bg1"/>
                          </a:solidFill>
                          <a:latin typeface="Verdana"/>
                        </a:rPr>
                        <a:t>Clinical benefits following implementation of the Computer Guided Consultation </a:t>
                      </a:r>
                    </a:p>
                    <a:p>
                      <a:pPr marL="0" indent="0">
                        <a:buFont typeface="Arial" panose="020B0604020202020204" pitchFamily="34" charset="0"/>
                        <a:buNone/>
                      </a:pPr>
                      <a:endParaRPr lang="en-US" sz="2800" b="0" dirty="0">
                        <a:solidFill>
                          <a:srgbClr val="000000"/>
                        </a:solidFill>
                        <a:latin typeface="Verdana"/>
                      </a:endParaRPr>
                    </a:p>
                    <a:p>
                      <a:pPr marL="685800" indent="-685800">
                        <a:buFont typeface="Arial" panose="020B0604020202020204" pitchFamily="34" charset="0"/>
                        <a:buChar char="•"/>
                      </a:pPr>
                      <a:r>
                        <a:rPr lang="en-US" sz="2800" b="0" dirty="0">
                          <a:solidFill>
                            <a:srgbClr val="000000"/>
                          </a:solidFill>
                          <a:latin typeface="Verdana"/>
                        </a:rPr>
                        <a:t>Following review with the Clinical Guided Consultation, 18% (146/847) were found not to have the diagnosis of COPD (</a:t>
                      </a:r>
                      <a:r>
                        <a:rPr lang="en-US" sz="2800" b="0" dirty="0" err="1">
                          <a:solidFill>
                            <a:srgbClr val="000000"/>
                          </a:solidFill>
                          <a:latin typeface="Verdana"/>
                        </a:rPr>
                        <a:t>McNemar’s</a:t>
                      </a:r>
                      <a:r>
                        <a:rPr lang="en-US" sz="2800" b="0" dirty="0">
                          <a:solidFill>
                            <a:srgbClr val="000000"/>
                          </a:solidFill>
                          <a:latin typeface="Verdana"/>
                        </a:rPr>
                        <a:t> test; p&lt;0.001). </a:t>
                      </a:r>
                    </a:p>
                    <a:p>
                      <a:pPr marL="685800" indent="-685800">
                        <a:buFont typeface="Arial" panose="020B0604020202020204" pitchFamily="34" charset="0"/>
                        <a:buChar char="•"/>
                      </a:pPr>
                      <a:endParaRPr lang="en-US" sz="2800" b="0" dirty="0">
                        <a:solidFill>
                          <a:srgbClr val="000000"/>
                        </a:solidFill>
                        <a:latin typeface="Verdana"/>
                      </a:endParaRPr>
                    </a:p>
                    <a:p>
                      <a:pPr marL="685800" indent="-685800">
                        <a:buFont typeface="Arial" panose="020B0604020202020204" pitchFamily="34" charset="0"/>
                        <a:buChar char="•"/>
                      </a:pPr>
                      <a:r>
                        <a:rPr lang="en-US" sz="2800" b="0" dirty="0">
                          <a:solidFill>
                            <a:srgbClr val="000000"/>
                          </a:solidFill>
                          <a:latin typeface="Verdana"/>
                        </a:rPr>
                        <a:t>In those who were diagnosed with COPD, those found to have adequate inhaler technique and a written COPD management plan increased from 68% to 94.8% and 44.4% to 92.1% respectively from pre to post CGC review (</a:t>
                      </a:r>
                      <a:r>
                        <a:rPr lang="en-US" sz="2800" b="0" dirty="0" err="1">
                          <a:solidFill>
                            <a:srgbClr val="000000"/>
                          </a:solidFill>
                          <a:latin typeface="Verdana"/>
                        </a:rPr>
                        <a:t>McNemar’s</a:t>
                      </a:r>
                      <a:r>
                        <a:rPr lang="en-US" sz="2800" b="0" dirty="0">
                          <a:solidFill>
                            <a:srgbClr val="000000"/>
                          </a:solidFill>
                          <a:latin typeface="Verdana"/>
                        </a:rPr>
                        <a:t> test; p&lt;0.001).  </a:t>
                      </a:r>
                    </a:p>
                    <a:p>
                      <a:pPr marL="685800" indent="-685800">
                        <a:buFont typeface="Arial" panose="020B0604020202020204" pitchFamily="34" charset="0"/>
                        <a:buChar char="•"/>
                      </a:pPr>
                      <a:endParaRPr lang="en-US" sz="2800" b="0" dirty="0">
                        <a:solidFill>
                          <a:srgbClr val="000000"/>
                        </a:solidFill>
                        <a:latin typeface="Verdana"/>
                      </a:endParaRPr>
                    </a:p>
                    <a:p>
                      <a:pPr marL="685800" indent="-685800">
                        <a:buFont typeface="Arial" panose="020B0604020202020204" pitchFamily="34" charset="0"/>
                        <a:buChar char="•"/>
                      </a:pPr>
                      <a:r>
                        <a:rPr lang="en-US" sz="2800" b="0" dirty="0">
                          <a:solidFill>
                            <a:srgbClr val="000000"/>
                          </a:solidFill>
                          <a:latin typeface="Verdana"/>
                        </a:rPr>
                        <a:t>12% of the cohort were referred for Smoking Cessation and an additional 8.1% of subjects diagnosed with COPD were referred for pulmonary rehabilitation. </a:t>
                      </a:r>
                    </a:p>
                    <a:p>
                      <a:pPr marL="685800" indent="-685800">
                        <a:buFont typeface="Arial" panose="020B0604020202020204" pitchFamily="34" charset="0"/>
                        <a:buChar char="•"/>
                      </a:pPr>
                      <a:endParaRPr lang="en-US" sz="2800" b="0" dirty="0">
                        <a:solidFill>
                          <a:srgbClr val="000000"/>
                        </a:solidFill>
                        <a:latin typeface="Verdana"/>
                      </a:endParaRPr>
                    </a:p>
                    <a:p>
                      <a:pPr marL="685800" indent="-685800">
                        <a:buFont typeface="Arial" panose="020B0604020202020204" pitchFamily="34" charset="0"/>
                        <a:buChar char="•"/>
                      </a:pPr>
                      <a:r>
                        <a:rPr lang="en-US" sz="2800" b="0" dirty="0">
                          <a:solidFill>
                            <a:srgbClr val="000000"/>
                          </a:solidFill>
                          <a:latin typeface="Verdana"/>
                        </a:rPr>
                        <a:t>One or more COPD medication was discontinued in 43% (382/847) whilst new COPD medication was commenced in 29% (244/847).</a:t>
                      </a:r>
                    </a:p>
                    <a:p>
                      <a:pPr marL="685800" indent="-685800">
                        <a:buFont typeface="Arial" panose="020B0604020202020204" pitchFamily="34" charset="0"/>
                        <a:buChar char="•"/>
                      </a:pPr>
                      <a:endParaRPr lang="en-US" sz="2800" dirty="0"/>
                    </a:p>
                  </a:txBody>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59110389"/>
              </p:ext>
            </p:extLst>
          </p:nvPr>
        </p:nvGraphicFramePr>
        <p:xfrm>
          <a:off x="11345862" y="19407187"/>
          <a:ext cx="18973799" cy="8702039"/>
        </p:xfrm>
        <a:graphic>
          <a:graphicData uri="http://schemas.openxmlformats.org/drawingml/2006/table">
            <a:tbl>
              <a:tblPr firstRow="1" bandRow="1">
                <a:tableStyleId>{5C22544A-7EE6-4342-B048-85BDC9FD1C3A}</a:tableStyleId>
              </a:tblPr>
              <a:tblGrid>
                <a:gridCol w="18973799">
                  <a:extLst>
                    <a:ext uri="{9D8B030D-6E8A-4147-A177-3AD203B41FA5}">
                      <a16:colId xmlns:a16="http://schemas.microsoft.com/office/drawing/2014/main" val="20000"/>
                    </a:ext>
                  </a:extLst>
                </a:gridCol>
              </a:tblGrid>
              <a:tr h="8702039">
                <a:tc>
                  <a:txBody>
                    <a:bodyPr/>
                    <a:lstStyle/>
                    <a:p>
                      <a:pPr marL="0" indent="0">
                        <a:buFont typeface="Arial" panose="020B0604020202020204" pitchFamily="34" charset="0"/>
                        <a:buNone/>
                      </a:pPr>
                      <a:endParaRPr lang="en-US" sz="2400" dirty="0">
                        <a:solidFill>
                          <a:schemeClr val="bg1"/>
                        </a:solidFill>
                        <a:latin typeface="Verdana"/>
                      </a:endParaRPr>
                    </a:p>
                    <a:p>
                      <a:pPr marL="0" indent="0">
                        <a:buFont typeface="Arial" panose="020B0604020202020204" pitchFamily="34" charset="0"/>
                        <a:buNone/>
                      </a:pPr>
                      <a:r>
                        <a:rPr lang="en-US" sz="2800" b="1" dirty="0">
                          <a:solidFill>
                            <a:schemeClr val="bg1"/>
                          </a:solidFill>
                          <a:latin typeface="Verdana"/>
                        </a:rPr>
                        <a:t>Health economic benefits following implementation of the Computer Guided Consultation</a:t>
                      </a:r>
                    </a:p>
                    <a:p>
                      <a:pPr marL="0" indent="0">
                        <a:buFont typeface="Arial" panose="020B0604020202020204" pitchFamily="34" charset="0"/>
                        <a:buNone/>
                      </a:pPr>
                      <a:endParaRPr lang="en-US" sz="2800" b="0" dirty="0">
                        <a:solidFill>
                          <a:srgbClr val="000000"/>
                        </a:solidFill>
                        <a:latin typeface="Verdana"/>
                      </a:endParaRP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800" b="0" dirty="0">
                          <a:solidFill>
                            <a:srgbClr val="000000"/>
                          </a:solidFill>
                          <a:latin typeface="+mj-lt"/>
                        </a:rPr>
                        <a:t>Patients on the COPD register shown not to have COPD and thus have no need for continued inhaler therapy</a:t>
                      </a: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800" b="0" dirty="0">
                          <a:solidFill>
                            <a:srgbClr val="000000"/>
                          </a:solidFill>
                          <a:latin typeface="+mj-lt"/>
                        </a:rPr>
                        <a:t>Patients on the COPD register shown not to have COPD and thus no need for follow up visits</a:t>
                      </a: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800" b="0" dirty="0">
                          <a:solidFill>
                            <a:srgbClr val="000000"/>
                          </a:solidFill>
                          <a:latin typeface="+mj-lt"/>
                        </a:rPr>
                        <a:t>In those patients who have a confirmed diagnosis of COPD, optimization of drug therapy results in reduction in readmission rates and healthcare utilization</a:t>
                      </a: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800" b="0" dirty="0">
                          <a:solidFill>
                            <a:srgbClr val="000000"/>
                          </a:solidFill>
                          <a:latin typeface="+mj-lt"/>
                        </a:rPr>
                        <a:t>In those patients who have a confirmed diagnosis of COPD, optimizing drug therapy to use the NICE recommended formulations</a:t>
                      </a: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800" b="0" dirty="0">
                          <a:solidFill>
                            <a:srgbClr val="000000"/>
                          </a:solidFill>
                          <a:latin typeface="+mj-lt"/>
                        </a:rPr>
                        <a:t>Implementation of the CGC within the cohort studied is believed to have delivered a net potential saving of around £200,000  </a:t>
                      </a:r>
                    </a:p>
                    <a:p>
                      <a:pPr marL="685800" indent="-685800">
                        <a:buFont typeface="Arial" panose="020B0604020202020204" pitchFamily="34" charset="0"/>
                        <a:buChar char="•"/>
                      </a:pPr>
                      <a:endParaRPr lang="en-US" sz="2800" b="0" dirty="0">
                        <a:solidFill>
                          <a:srgbClr val="000000"/>
                        </a:solidFill>
                        <a:latin typeface="+mj-lt"/>
                      </a:endParaRPr>
                    </a:p>
                    <a:p>
                      <a:pPr marL="685800" indent="-685800">
                        <a:buFont typeface="Arial" panose="020B0604020202020204" pitchFamily="34" charset="0"/>
                        <a:buChar char="•"/>
                      </a:pPr>
                      <a:r>
                        <a:rPr lang="en-US" sz="2400" b="0" dirty="0">
                          <a:solidFill>
                            <a:schemeClr val="tx1"/>
                          </a:solidFill>
                          <a:latin typeface="+mj-lt"/>
                        </a:rPr>
                        <a:t>If we extended the results from our latest trial site in Bedfordshire to the whole CCG, we estimated this could bring saving of £587,000 in the first year, largely as a result of correct diagnosis and optimizing therapy in line with NICE guidelines.</a:t>
                      </a:r>
                    </a:p>
                  </a:txBody>
                  <a:tcPr/>
                </a:tc>
                <a:extLst>
                  <a:ext uri="{0D108BD9-81ED-4DB2-BD59-A6C34878D82A}">
                    <a16:rowId xmlns:a16="http://schemas.microsoft.com/office/drawing/2014/main" val="10000"/>
                  </a:ext>
                </a:extLst>
              </a:tr>
            </a:tbl>
          </a:graphicData>
        </a:graphic>
      </p:graphicFrame>
      <p:sp>
        <p:nvSpPr>
          <p:cNvPr id="22" name="TextBox 21"/>
          <p:cNvSpPr txBox="1"/>
          <p:nvPr/>
        </p:nvSpPr>
        <p:spPr>
          <a:xfrm>
            <a:off x="31823104" y="23519451"/>
            <a:ext cx="10298904" cy="1200329"/>
          </a:xfrm>
          <a:prstGeom prst="rect">
            <a:avLst/>
          </a:prstGeom>
          <a:solidFill>
            <a:schemeClr val="tx2">
              <a:lumMod val="75000"/>
            </a:schemeClr>
          </a:solidFill>
        </p:spPr>
        <p:txBody>
          <a:bodyPr wrap="square" rtlCol="0">
            <a:spAutoFit/>
          </a:bodyPr>
          <a:lstStyle/>
          <a:p>
            <a:pPr algn="ctr"/>
            <a:r>
              <a:rPr lang="en-GB" sz="7200" dirty="0">
                <a:solidFill>
                  <a:schemeClr val="bg1"/>
                </a:solidFill>
                <a:latin typeface="Trebuchet MS" panose="020B0603020202020204" pitchFamily="34" charset="0"/>
              </a:rPr>
              <a:t>Conclusion</a:t>
            </a:r>
          </a:p>
        </p:txBody>
      </p:sp>
      <p:sp>
        <p:nvSpPr>
          <p:cNvPr id="2" name="TextBox 1">
            <a:extLst>
              <a:ext uri="{FF2B5EF4-FFF2-40B4-BE49-F238E27FC236}">
                <a16:creationId xmlns:a16="http://schemas.microsoft.com/office/drawing/2014/main" id="{0491C4A6-D7B5-484A-A152-566F3C923925}"/>
              </a:ext>
            </a:extLst>
          </p:cNvPr>
          <p:cNvSpPr txBox="1"/>
          <p:nvPr/>
        </p:nvSpPr>
        <p:spPr>
          <a:xfrm>
            <a:off x="12551841" y="28705254"/>
            <a:ext cx="16561840" cy="646331"/>
          </a:xfrm>
          <a:prstGeom prst="rect">
            <a:avLst/>
          </a:prstGeom>
          <a:noFill/>
        </p:spPr>
        <p:txBody>
          <a:bodyPr wrap="square" rtlCol="0">
            <a:spAutoFit/>
          </a:bodyPr>
          <a:lstStyle/>
          <a:p>
            <a:r>
              <a:rPr lang="en-US" sz="3600" dirty="0"/>
              <a:t>The clinical guided consultation is owned by </a:t>
            </a:r>
            <a:r>
              <a:rPr lang="en-US" sz="3600" dirty="0" err="1"/>
              <a:t>Lunghealth</a:t>
            </a:r>
            <a:r>
              <a:rPr lang="en-US" sz="3600" dirty="0"/>
              <a:t> </a:t>
            </a:r>
            <a:r>
              <a:rPr lang="en-US" sz="3600"/>
              <a:t>Ltd;</a:t>
            </a:r>
            <a:endParaRPr lang="en-US" sz="3600" dirty="0"/>
          </a:p>
        </p:txBody>
      </p:sp>
    </p:spTree>
    <p:extLst>
      <p:ext uri="{BB962C8B-B14F-4D97-AF65-F5344CB8AC3E}">
        <p14:creationId xmlns:p14="http://schemas.microsoft.com/office/powerpoint/2010/main" val="3491489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23324</TotalTime>
  <Words>926</Words>
  <Application>Microsoft Office PowerPoint</Application>
  <PresentationFormat>Custom</PresentationFormat>
  <Paragraphs>101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Narrow</vt:lpstr>
      <vt:lpstr>Calibri</vt:lpstr>
      <vt:lpstr>Trebuchet MS</vt:lpstr>
      <vt:lpstr>Verdana</vt:lpstr>
      <vt:lpstr>Wingdings</vt:lpstr>
      <vt:lpstr>Office Theme</vt:lpstr>
      <vt:lpstr>PowerPoint Presentation</vt:lpstr>
    </vt:vector>
  </TitlesOfParts>
  <Company>The 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Wootton, Dan</dc:creator>
  <cp:lastModifiedBy>Louise Reed</cp:lastModifiedBy>
  <cp:revision>94</cp:revision>
  <dcterms:created xsi:type="dcterms:W3CDTF">2017-10-05T03:51:18Z</dcterms:created>
  <dcterms:modified xsi:type="dcterms:W3CDTF">2021-10-04T09:53:13Z</dcterms:modified>
</cp:coreProperties>
</file>